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65" r:id="rId3"/>
    <p:sldId id="284" r:id="rId4"/>
    <p:sldId id="280" r:id="rId5"/>
    <p:sldId id="283" r:id="rId6"/>
    <p:sldId id="279" r:id="rId7"/>
    <p:sldId id="256" r:id="rId8"/>
    <p:sldId id="273" r:id="rId9"/>
    <p:sldId id="259" r:id="rId10"/>
    <p:sldId id="260" r:id="rId11"/>
    <p:sldId id="275" r:id="rId12"/>
    <p:sldId id="261" r:id="rId13"/>
    <p:sldId id="262" r:id="rId14"/>
    <p:sldId id="278" r:id="rId15"/>
    <p:sldId id="270" r:id="rId16"/>
    <p:sldId id="268" r:id="rId17"/>
    <p:sldId id="282" r:id="rId18"/>
    <p:sldId id="281" r:id="rId19"/>
    <p:sldId id="267" r:id="rId20"/>
    <p:sldId id="269" r:id="rId21"/>
    <p:sldId id="264" r:id="rId22"/>
    <p:sldId id="277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CC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9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98A4B-3332-4A5A-9CA0-285ECA733E7E}" type="datetimeFigureOut">
              <a:rPr lang="vi-VN" smtClean="0"/>
              <a:pPr/>
              <a:t>14/11/2016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F3E68-59D9-4326-8B26-44B7B4E1FCF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9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3E68-59D9-4326-8B26-44B7B4E1FCF3}" type="slidenum">
              <a:rPr lang="vi-VN" smtClean="0"/>
              <a:pPr/>
              <a:t>7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3E68-59D9-4326-8B26-44B7B4E1FCF3}" type="slidenum">
              <a:rPr lang="vi-VN" smtClean="0"/>
              <a:pPr/>
              <a:t>11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3E68-59D9-4326-8B26-44B7B4E1FCF3}" type="slidenum">
              <a:rPr lang="vi-VN" smtClean="0"/>
              <a:pPr/>
              <a:t>22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06C2-7299-4AE0-A284-3DD05FF8C2AD}" type="datetimeFigureOut">
              <a:rPr lang="vi-VN" smtClean="0"/>
              <a:pPr/>
              <a:t>14/11/2016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68A-3CF2-46A1-9595-0F30AA532BA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06C2-7299-4AE0-A284-3DD05FF8C2AD}" type="datetimeFigureOut">
              <a:rPr lang="vi-VN" smtClean="0"/>
              <a:pPr/>
              <a:t>14/11/2016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68A-3CF2-46A1-9595-0F30AA532BA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06C2-7299-4AE0-A284-3DD05FF8C2AD}" type="datetimeFigureOut">
              <a:rPr lang="vi-VN" smtClean="0"/>
              <a:pPr/>
              <a:t>14/11/2016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68A-3CF2-46A1-9595-0F30AA532BA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06C2-7299-4AE0-A284-3DD05FF8C2AD}" type="datetimeFigureOut">
              <a:rPr lang="vi-VN" smtClean="0"/>
              <a:pPr/>
              <a:t>14/11/2016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68A-3CF2-46A1-9595-0F30AA532BA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06C2-7299-4AE0-A284-3DD05FF8C2AD}" type="datetimeFigureOut">
              <a:rPr lang="vi-VN" smtClean="0"/>
              <a:pPr/>
              <a:t>14/11/2016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68A-3CF2-46A1-9595-0F30AA532BA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06C2-7299-4AE0-A284-3DD05FF8C2AD}" type="datetimeFigureOut">
              <a:rPr lang="vi-VN" smtClean="0"/>
              <a:pPr/>
              <a:t>14/11/2016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68A-3CF2-46A1-9595-0F30AA532BA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06C2-7299-4AE0-A284-3DD05FF8C2AD}" type="datetimeFigureOut">
              <a:rPr lang="vi-VN" smtClean="0"/>
              <a:pPr/>
              <a:t>14/11/2016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68A-3CF2-46A1-9595-0F30AA532BA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06C2-7299-4AE0-A284-3DD05FF8C2AD}" type="datetimeFigureOut">
              <a:rPr lang="vi-VN" smtClean="0"/>
              <a:pPr/>
              <a:t>14/11/2016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68A-3CF2-46A1-9595-0F30AA532BA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06C2-7299-4AE0-A284-3DD05FF8C2AD}" type="datetimeFigureOut">
              <a:rPr lang="vi-VN" smtClean="0"/>
              <a:pPr/>
              <a:t>14/11/2016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68A-3CF2-46A1-9595-0F30AA532BA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06C2-7299-4AE0-A284-3DD05FF8C2AD}" type="datetimeFigureOut">
              <a:rPr lang="vi-VN" smtClean="0"/>
              <a:pPr/>
              <a:t>14/11/2016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68A-3CF2-46A1-9595-0F30AA532BA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06C2-7299-4AE0-A284-3DD05FF8C2AD}" type="datetimeFigureOut">
              <a:rPr lang="vi-VN" smtClean="0"/>
              <a:pPr/>
              <a:t>14/11/2016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68A-3CF2-46A1-9595-0F30AA532BA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06C2-7299-4AE0-A284-3DD05FF8C2AD}" type="datetimeFigureOut">
              <a:rPr lang="vi-VN" smtClean="0"/>
              <a:pPr/>
              <a:t>14/11/2016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D68A-3CF2-46A1-9595-0F30AA532BA9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5.jpeg"/><Relationship Id="rId7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7.gif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5.png"/><Relationship Id="rId5" Type="http://schemas.openxmlformats.org/officeDocument/2006/relationships/hyperlink" Target="43%20Track%2043.wma" TargetMode="External"/><Relationship Id="rId4" Type="http://schemas.openxmlformats.org/officeDocument/2006/relationships/hyperlink" Target="42%20Track%2042.wm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5.png"/><Relationship Id="rId4" Type="http://schemas.openxmlformats.org/officeDocument/2006/relationships/hyperlink" Target="42%20Track%2042.wma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microsoft.com/office/2007/relationships/media" Target="../media/media15.mp3"/><Relationship Id="rId3" Type="http://schemas.microsoft.com/office/2007/relationships/media" Target="../media/media10.mp3"/><Relationship Id="rId7" Type="http://schemas.microsoft.com/office/2007/relationships/media" Target="../media/media12.mp3"/><Relationship Id="rId12" Type="http://schemas.openxmlformats.org/officeDocument/2006/relationships/audio" Target="../media/media14.mp3"/><Relationship Id="rId17" Type="http://schemas.openxmlformats.org/officeDocument/2006/relationships/image" Target="../media/image5.png"/><Relationship Id="rId2" Type="http://schemas.openxmlformats.org/officeDocument/2006/relationships/audio" Target="../media/media9.mp3"/><Relationship Id="rId16" Type="http://schemas.openxmlformats.org/officeDocument/2006/relationships/hyperlink" Target="44%20Track%2044.wma" TargetMode="External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microsoft.com/office/2007/relationships/media" Target="../media/media14.mp3"/><Relationship Id="rId5" Type="http://schemas.microsoft.com/office/2007/relationships/media" Target="../media/media11.mp3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13.mp3"/><Relationship Id="rId4" Type="http://schemas.openxmlformats.org/officeDocument/2006/relationships/audio" Target="../media/media10.mp3"/><Relationship Id="rId9" Type="http://schemas.microsoft.com/office/2007/relationships/media" Target="../media/media13.mp3"/><Relationship Id="rId14" Type="http://schemas.openxmlformats.org/officeDocument/2006/relationships/audio" Target="../media/media15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I%20Went%20To%20School%20One%20Morning-Kidzone.mp4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I%20Went%20To%20School%20One%20Morning-Kidzone.mp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I%20Went%20To%20School%20One%20Morning-Kidzone.mp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7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8.jpeg"/><Relationship Id="rId2" Type="http://schemas.openxmlformats.org/officeDocument/2006/relationships/audio" Target="../media/media1.mp3"/><Relationship Id="rId16" Type="http://schemas.openxmlformats.org/officeDocument/2006/relationships/image" Target="../media/image7.jp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6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elcome0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2781">
            <a:off x="576166" y="417513"/>
            <a:ext cx="53848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2113" y="2967335"/>
            <a:ext cx="8819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 TEACHERS TO OUR CLASS!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en Nha Tra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0" y="2286000"/>
            <a:ext cx="8809220" cy="4419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9144000" cy="1015663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Exercise 3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Order the items from very useful (No.1) to 		not very useful (No.8).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099" y="1256851"/>
            <a:ext cx="8833301" cy="876749"/>
            <a:chOff x="82099" y="1142999"/>
            <a:chExt cx="8833301" cy="876749"/>
          </a:xfrm>
        </p:grpSpPr>
        <p:pic>
          <p:nvPicPr>
            <p:cNvPr id="4" name="Picture 3" descr="imag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99" y="1143001"/>
              <a:ext cx="908501" cy="762000"/>
            </a:xfrm>
            <a:prstGeom prst="rect">
              <a:avLst/>
            </a:prstGeom>
          </p:spPr>
        </p:pic>
        <p:pic>
          <p:nvPicPr>
            <p:cNvPr id="5" name="Picture 4" descr="ké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1219200"/>
              <a:ext cx="838200" cy="684019"/>
            </a:xfrm>
            <a:prstGeom prst="rect">
              <a:avLst/>
            </a:prstGeom>
          </p:spPr>
        </p:pic>
        <p:pic>
          <p:nvPicPr>
            <p:cNvPr id="6" name="Picture 5" descr="mieng dán urg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9800" y="1219200"/>
              <a:ext cx="990600" cy="685800"/>
            </a:xfrm>
            <a:prstGeom prst="rect">
              <a:avLst/>
            </a:prstGeom>
          </p:spPr>
        </p:pic>
        <p:pic>
          <p:nvPicPr>
            <p:cNvPr id="7" name="Picture 6" descr="kem chong nang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29000" y="1143000"/>
              <a:ext cx="762000" cy="762000"/>
            </a:xfrm>
            <a:prstGeom prst="rect">
              <a:avLst/>
            </a:prstGeom>
          </p:spPr>
        </p:pic>
        <p:pic>
          <p:nvPicPr>
            <p:cNvPr id="8" name="Picture 7" descr="túi ngủ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36840" y="1219200"/>
              <a:ext cx="949560" cy="762000"/>
            </a:xfrm>
            <a:prstGeom prst="rect">
              <a:avLst/>
            </a:prstGeom>
          </p:spPr>
        </p:pic>
        <p:pic>
          <p:nvPicPr>
            <p:cNvPr id="9" name="Picture 8" descr="ủng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91200" y="1142999"/>
              <a:ext cx="838200" cy="838201"/>
            </a:xfrm>
            <a:prstGeom prst="rect">
              <a:avLst/>
            </a:prstGeom>
          </p:spPr>
        </p:pic>
        <p:pic>
          <p:nvPicPr>
            <p:cNvPr id="10" name="Picture 9" descr="la ban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34200" y="1209835"/>
              <a:ext cx="838200" cy="771365"/>
            </a:xfrm>
            <a:prstGeom prst="rect">
              <a:avLst/>
            </a:prstGeom>
          </p:spPr>
        </p:pic>
        <p:pic>
          <p:nvPicPr>
            <p:cNvPr id="11" name="Picture 10" descr="ba lo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01000" y="1219200"/>
              <a:ext cx="914400" cy="800548"/>
            </a:xfrm>
            <a:prstGeom prst="rect">
              <a:avLst/>
            </a:prstGeom>
          </p:spPr>
        </p:pic>
      </p:grpSp>
      <p:pic>
        <p:nvPicPr>
          <p:cNvPr id="14" name="Picture 13" descr="sun43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160" y="2225040"/>
            <a:ext cx="1158240" cy="120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en Nha Tra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2209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 descr="ho hoan ki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1" cy="2286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 descr="nu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00"/>
            <a:ext cx="4495800" cy="2286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 descr="ru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572000"/>
            <a:ext cx="4572000" cy="2286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 descr="sa ma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48200"/>
            <a:ext cx="4572000" cy="218042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 descr="thac nuo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362200"/>
            <a:ext cx="4572000" cy="2209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400"/>
            <a:ext cx="4311926" cy="3962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 descr="sa m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4191000" cy="3962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48400" y="4724400"/>
            <a:ext cx="127143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fore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lang="vi-VN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5942" y="4648200"/>
            <a:ext cx="135485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deser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vi-VN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885" y="5104039"/>
            <a:ext cx="1980029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boa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confiden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fron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vi-VN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5226040"/>
            <a:ext cx="1156086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fir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</a:p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lo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</a:p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coa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lang="vi-VN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038600"/>
            <a:ext cx="366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II/ Pronunciation: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4" action="ppaction://hlinkfile"/>
          </p:cNvPr>
          <p:cNvSpPr txBox="1"/>
          <p:nvPr/>
        </p:nvSpPr>
        <p:spPr>
          <a:xfrm>
            <a:off x="0" y="76200"/>
            <a:ext cx="9144000" cy="1015663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Exercise 4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(p50)</a:t>
            </a:r>
          </a:p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	Listen and number the words you hear.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176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desert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9" y="2417802"/>
            <a:ext cx="1966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plaster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56002"/>
            <a:ext cx="1658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forest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" y="4018002"/>
            <a:ext cx="1503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coast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973" y="1600200"/>
            <a:ext cx="1338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boot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0651" y="2417802"/>
            <a:ext cx="1107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lost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4451" y="3256002"/>
            <a:ext cx="1338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boat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4450" y="4018002"/>
            <a:ext cx="123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best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8343" y="1447800"/>
            <a:ext cx="3621657" cy="3581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dirty="0"/>
          </a:p>
        </p:txBody>
      </p:sp>
      <p:sp>
        <p:nvSpPr>
          <p:cNvPr id="13" name="Rectangle 12">
            <a:hlinkClick r:id="rId5" action="ppaction://hlinkfile"/>
          </p:cNvPr>
          <p:cNvSpPr/>
          <p:nvPr/>
        </p:nvSpPr>
        <p:spPr>
          <a:xfrm>
            <a:off x="4267200" y="1447800"/>
            <a:ext cx="4508390" cy="3581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/>
          </a:p>
        </p:txBody>
      </p:sp>
      <p:sp>
        <p:nvSpPr>
          <p:cNvPr id="14" name="TextBox 13"/>
          <p:cNvSpPr txBox="1"/>
          <p:nvPr/>
        </p:nvSpPr>
        <p:spPr>
          <a:xfrm>
            <a:off x="4267200" y="1524000"/>
            <a:ext cx="1834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be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2362200"/>
            <a:ext cx="1932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boa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3200400"/>
            <a:ext cx="209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coa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4018002"/>
            <a:ext cx="1702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1757" y="1524000"/>
            <a:ext cx="1932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boo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1757" y="2417802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deser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9167" y="3256002"/>
            <a:ext cx="256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pla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6053" y="4018002"/>
            <a:ext cx="225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fore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477000" y="15240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42 Track 4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300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4" action="ppaction://hlinkfile"/>
          </p:cNvPr>
          <p:cNvSpPr txBox="1"/>
          <p:nvPr/>
        </p:nvSpPr>
        <p:spPr>
          <a:xfrm>
            <a:off x="0" y="76200"/>
            <a:ext cx="9144000" cy="1015663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Exercise 5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Listen and repeat , then put the words in the right column.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52172"/>
              </p:ext>
            </p:extLst>
          </p:nvPr>
        </p:nvGraphicFramePr>
        <p:xfrm>
          <a:off x="533400" y="1397000"/>
          <a:ext cx="82296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0231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40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vi-VN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400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vi-VN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1286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55173" y="2417802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438400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boat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6052" y="2819400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coast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3932" y="327660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lost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895600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boot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335280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desert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3713202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plaster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4191000"/>
            <a:ext cx="1304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forest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43 Track 4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14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16" action="ppaction://hlinkfile"/>
          </p:cNvPr>
          <p:cNvSpPr txBox="1"/>
          <p:nvPr/>
        </p:nvSpPr>
        <p:spPr>
          <a:xfrm>
            <a:off x="0" y="76200"/>
            <a:ext cx="9144000" cy="1015663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Exercise 6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Listen to the sentences and pay attention to the bold – typed parts of the words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32002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Swimming in the sea in the summer is be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41602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Ha long Bay has the nice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scenery in Viet Nam.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875002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The Amazon rain fore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in Brazil.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408402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One day, I wan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 see the Ayres Rock.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941802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The Sahara is the hotte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deser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the world.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486688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6. I wan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 explore the coa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by boa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44 Track 4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86600" y="567989"/>
            <a:ext cx="609600" cy="609600"/>
          </a:xfrm>
          <a:prstGeom prst="rect">
            <a:avLst/>
          </a:prstGeom>
        </p:spPr>
      </p:pic>
      <p:pic>
        <p:nvPicPr>
          <p:cNvPr id="10" name="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0" y="1524000"/>
            <a:ext cx="609600" cy="609600"/>
          </a:xfrm>
          <a:prstGeom prst="rect">
            <a:avLst/>
          </a:prstGeom>
        </p:spPr>
      </p:pic>
      <p:pic>
        <p:nvPicPr>
          <p:cNvPr id="11" name="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0" y="2133600"/>
            <a:ext cx="609600" cy="609600"/>
          </a:xfrm>
          <a:prstGeom prst="rect">
            <a:avLst/>
          </a:prstGeom>
        </p:spPr>
      </p:pic>
      <p:pic>
        <p:nvPicPr>
          <p:cNvPr id="12" name="3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0" y="2819400"/>
            <a:ext cx="609600" cy="609600"/>
          </a:xfrm>
          <a:prstGeom prst="rect">
            <a:avLst/>
          </a:prstGeom>
        </p:spPr>
      </p:pic>
      <p:pic>
        <p:nvPicPr>
          <p:cNvPr id="13" name="4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0" y="3352800"/>
            <a:ext cx="609600" cy="609600"/>
          </a:xfrm>
          <a:prstGeom prst="rect">
            <a:avLst/>
          </a:prstGeom>
        </p:spPr>
      </p:pic>
      <p:pic>
        <p:nvPicPr>
          <p:cNvPr id="14" name="5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0" y="3810000"/>
            <a:ext cx="609600" cy="609600"/>
          </a:xfrm>
          <a:prstGeom prst="rect">
            <a:avLst/>
          </a:prstGeom>
        </p:spPr>
      </p:pic>
      <p:pic>
        <p:nvPicPr>
          <p:cNvPr id="15" name="6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0" y="441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53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7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4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6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4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71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400657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III/ Further practice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Plan your own picnic to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next Friday in groups. Try to use the words with the sounds /</a:t>
            </a:r>
            <a:r>
              <a:rPr lang="en-US" sz="30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/ and /</a:t>
            </a:r>
            <a:r>
              <a:rPr lang="en-US" sz="3000" b="1" i="1" dirty="0" err="1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/ as many as possible. The expressions and the travel items below may help you.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099" y="2323651"/>
            <a:ext cx="8833301" cy="876749"/>
            <a:chOff x="82099" y="1142999"/>
            <a:chExt cx="8833301" cy="876749"/>
          </a:xfrm>
        </p:grpSpPr>
        <p:pic>
          <p:nvPicPr>
            <p:cNvPr id="4" name="Picture 3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099" y="1143001"/>
              <a:ext cx="908501" cy="762000"/>
            </a:xfrm>
            <a:prstGeom prst="rect">
              <a:avLst/>
            </a:prstGeom>
          </p:spPr>
        </p:pic>
        <p:pic>
          <p:nvPicPr>
            <p:cNvPr id="5" name="Picture 4" descr="ké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1219200"/>
              <a:ext cx="838200" cy="684019"/>
            </a:xfrm>
            <a:prstGeom prst="rect">
              <a:avLst/>
            </a:prstGeom>
          </p:spPr>
        </p:pic>
        <p:pic>
          <p:nvPicPr>
            <p:cNvPr id="6" name="Picture 5" descr="mieng dán urg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9800" y="1219200"/>
              <a:ext cx="990600" cy="685800"/>
            </a:xfrm>
            <a:prstGeom prst="rect">
              <a:avLst/>
            </a:prstGeom>
          </p:spPr>
        </p:pic>
        <p:pic>
          <p:nvPicPr>
            <p:cNvPr id="7" name="Picture 6" descr="kem chong na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9000" y="1143000"/>
              <a:ext cx="762000" cy="762000"/>
            </a:xfrm>
            <a:prstGeom prst="rect">
              <a:avLst/>
            </a:prstGeom>
          </p:spPr>
        </p:pic>
        <p:pic>
          <p:nvPicPr>
            <p:cNvPr id="8" name="Picture 7" descr="túi ngủ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36840" y="1219200"/>
              <a:ext cx="949560" cy="762000"/>
            </a:xfrm>
            <a:prstGeom prst="rect">
              <a:avLst/>
            </a:prstGeom>
          </p:spPr>
        </p:pic>
        <p:pic>
          <p:nvPicPr>
            <p:cNvPr id="9" name="Picture 8" descr="ủng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91200" y="1142999"/>
              <a:ext cx="838200" cy="838201"/>
            </a:xfrm>
            <a:prstGeom prst="rect">
              <a:avLst/>
            </a:prstGeom>
          </p:spPr>
        </p:pic>
        <p:pic>
          <p:nvPicPr>
            <p:cNvPr id="10" name="Picture 9" descr="la ban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34200" y="1209835"/>
              <a:ext cx="838200" cy="771365"/>
            </a:xfrm>
            <a:prstGeom prst="rect">
              <a:avLst/>
            </a:prstGeom>
          </p:spPr>
        </p:pic>
        <p:pic>
          <p:nvPicPr>
            <p:cNvPr id="11" name="Picture 10" descr="ba lo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01000" y="1219200"/>
              <a:ext cx="914400" cy="800548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0" y="371320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What shall we do ………….?</a:t>
            </a:r>
          </a:p>
          <a:p>
            <a:pPr marL="514350" indent="-514350">
              <a:buFontTx/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Shall we …………………?</a:t>
            </a:r>
          </a:p>
          <a:p>
            <a:pPr marL="514350" indent="-514350"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Let’s …………………….</a:t>
            </a:r>
          </a:p>
          <a:p>
            <a:pPr marL="514350" indent="-514350"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 think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we ……………….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990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Hi! Nice/ meet/ again</a:t>
            </a:r>
          </a:p>
          <a:p>
            <a:r>
              <a:rPr lang="en-US" dirty="0" smtClean="0"/>
              <a:t>Oh! This weekend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1359932"/>
            <a:ext cx="209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Nice/ meet/ you too</a:t>
            </a:r>
            <a:endParaRPr lang="en-US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80" y="2659380"/>
            <a:ext cx="2402840" cy="15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239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Tom and Tim are Twins. </a:t>
            </a:r>
            <a:br>
              <a:rPr lang="en-US" sz="3200" dirty="0"/>
            </a:br>
            <a:r>
              <a:rPr lang="en-US" sz="3200" dirty="0"/>
              <a:t>/</a:t>
            </a:r>
            <a:r>
              <a:rPr lang="en-US" sz="3200" dirty="0" err="1"/>
              <a:t>tɑːm</a:t>
            </a:r>
            <a:r>
              <a:rPr lang="en-US" sz="3200" dirty="0"/>
              <a:t> </a:t>
            </a:r>
            <a:r>
              <a:rPr lang="en-US" sz="3200" dirty="0" err="1"/>
              <a:t>ən</a:t>
            </a:r>
            <a:r>
              <a:rPr lang="en-US" sz="3200" dirty="0"/>
              <a:t> </a:t>
            </a:r>
            <a:r>
              <a:rPr lang="en-US" sz="3200" dirty="0" err="1"/>
              <a:t>tim</a:t>
            </a:r>
            <a:r>
              <a:rPr lang="en-US" sz="3200" dirty="0"/>
              <a:t> </a:t>
            </a:r>
            <a:r>
              <a:rPr lang="en-US" sz="3200" dirty="0" err="1"/>
              <a:t>ɑːr</a:t>
            </a:r>
            <a:r>
              <a:rPr lang="en-US" sz="3200" dirty="0"/>
              <a:t> </a:t>
            </a:r>
            <a:r>
              <a:rPr lang="en-US" sz="3200" dirty="0" err="1"/>
              <a:t>twɪnz</a:t>
            </a:r>
            <a:r>
              <a:rPr lang="en-US" sz="3200" dirty="0"/>
              <a:t>/ </a:t>
            </a:r>
            <a:br>
              <a:rPr lang="en-US" sz="3200" dirty="0"/>
            </a:br>
            <a:r>
              <a:rPr lang="en-US" sz="3200" dirty="0"/>
              <a:t>Thomas ate three hot dogs. </a:t>
            </a:r>
            <a:br>
              <a:rPr lang="en-US" sz="3200" dirty="0"/>
            </a:br>
            <a:r>
              <a:rPr lang="en-US" sz="3200" dirty="0"/>
              <a:t>/ˈ</a:t>
            </a:r>
            <a:r>
              <a:rPr lang="el-GR" sz="3200" dirty="0"/>
              <a:t>θ</a:t>
            </a:r>
            <a:r>
              <a:rPr lang="en-US" sz="3200" dirty="0" err="1"/>
              <a:t>ɔːməs</a:t>
            </a:r>
            <a:r>
              <a:rPr lang="en-US" sz="3200" dirty="0"/>
              <a:t> et </a:t>
            </a:r>
            <a:r>
              <a:rPr lang="el-GR" sz="3200" dirty="0"/>
              <a:t>θ</a:t>
            </a:r>
            <a:r>
              <a:rPr lang="en-US" sz="3200" dirty="0" err="1"/>
              <a:t>ri</a:t>
            </a:r>
            <a:r>
              <a:rPr lang="en-US" sz="3200" dirty="0"/>
              <a:t>ː </a:t>
            </a:r>
            <a:r>
              <a:rPr lang="en-US" sz="3200" dirty="0" err="1"/>
              <a:t>hɑːt</a:t>
            </a:r>
            <a:r>
              <a:rPr lang="en-US" sz="3200" dirty="0"/>
              <a:t> </a:t>
            </a:r>
            <a:r>
              <a:rPr lang="en-US" sz="3200" dirty="0" err="1"/>
              <a:t>dɔːɡz</a:t>
            </a:r>
            <a:r>
              <a:rPr lang="en-US" sz="3200" dirty="0"/>
              <a:t>/</a:t>
            </a:r>
            <a:br>
              <a:rPr lang="en-US" sz="3200" dirty="0"/>
            </a:br>
            <a:r>
              <a:rPr lang="en-US" sz="3200" dirty="0"/>
              <a:t>Teddy met them at the market. </a:t>
            </a:r>
            <a:br>
              <a:rPr lang="en-US" sz="3200" dirty="0"/>
            </a:br>
            <a:r>
              <a:rPr lang="en-US" sz="3200" dirty="0"/>
              <a:t>/ˈ</a:t>
            </a:r>
            <a:r>
              <a:rPr lang="en-US" sz="3200" dirty="0" err="1"/>
              <a:t>tedi</a:t>
            </a:r>
            <a:r>
              <a:rPr lang="en-US" sz="3200" dirty="0"/>
              <a:t> met </a:t>
            </a:r>
            <a:r>
              <a:rPr lang="en-US" sz="3200" dirty="0" err="1"/>
              <a:t>ðəm</a:t>
            </a:r>
            <a:r>
              <a:rPr lang="en-US" sz="3200" dirty="0"/>
              <a:t> </a:t>
            </a:r>
            <a:r>
              <a:rPr lang="en-US" sz="3200" dirty="0" err="1"/>
              <a:t>ət</a:t>
            </a:r>
            <a:r>
              <a:rPr lang="en-US" sz="3200" dirty="0"/>
              <a:t> </a:t>
            </a:r>
            <a:r>
              <a:rPr lang="en-US" sz="3200" dirty="0" err="1"/>
              <a:t>ðə</a:t>
            </a:r>
            <a:r>
              <a:rPr lang="en-US" sz="3200" dirty="0"/>
              <a:t> ˈ</a:t>
            </a:r>
            <a:r>
              <a:rPr lang="en-US" sz="3200" dirty="0" err="1"/>
              <a:t>mɑːrkɪt</a:t>
            </a:r>
            <a:r>
              <a:rPr lang="en-US" sz="3200" dirty="0"/>
              <a:t>/</a:t>
            </a:r>
            <a:br>
              <a:rPr lang="en-US" sz="3200" dirty="0"/>
            </a:br>
            <a:r>
              <a:rPr lang="en-US" sz="3200" dirty="0"/>
              <a:t>The fat cat sat down on the mat. </a:t>
            </a:r>
            <a:br>
              <a:rPr lang="en-US" sz="3200" dirty="0"/>
            </a:br>
            <a:r>
              <a:rPr lang="en-US" sz="3200" dirty="0"/>
              <a:t>/</a:t>
            </a:r>
            <a:r>
              <a:rPr lang="en-US" sz="3200" dirty="0" err="1"/>
              <a:t>ðə</a:t>
            </a:r>
            <a:r>
              <a:rPr lang="en-US" sz="3200" dirty="0"/>
              <a:t> </a:t>
            </a:r>
            <a:r>
              <a:rPr lang="en-US" sz="3200" dirty="0" err="1"/>
              <a:t>fæt</a:t>
            </a:r>
            <a:r>
              <a:rPr lang="en-US" sz="3200" dirty="0"/>
              <a:t> </a:t>
            </a:r>
            <a:r>
              <a:rPr lang="en-US" sz="3200" dirty="0" err="1"/>
              <a:t>kæt</a:t>
            </a:r>
            <a:r>
              <a:rPr lang="en-US" sz="3200" dirty="0"/>
              <a:t> </a:t>
            </a:r>
            <a:r>
              <a:rPr lang="en-US" sz="3200" dirty="0" err="1"/>
              <a:t>sæt</a:t>
            </a:r>
            <a:r>
              <a:rPr lang="en-US" sz="3200" dirty="0"/>
              <a:t> </a:t>
            </a:r>
            <a:r>
              <a:rPr lang="en-US" sz="3200" dirty="0" err="1"/>
              <a:t>daʊn</a:t>
            </a:r>
            <a:r>
              <a:rPr lang="en-US" sz="3200" dirty="0"/>
              <a:t> </a:t>
            </a:r>
            <a:r>
              <a:rPr lang="en-US" sz="3200" dirty="0" err="1"/>
              <a:t>ɔːn</a:t>
            </a:r>
            <a:r>
              <a:rPr lang="en-US" sz="3200" dirty="0"/>
              <a:t> </a:t>
            </a:r>
            <a:r>
              <a:rPr lang="en-US" sz="3200" dirty="0" err="1"/>
              <a:t>ðə</a:t>
            </a:r>
            <a:r>
              <a:rPr lang="en-US" sz="3200" dirty="0"/>
              <a:t> </a:t>
            </a:r>
            <a:r>
              <a:rPr lang="en-US" sz="3200" dirty="0" err="1"/>
              <a:t>mæt</a:t>
            </a:r>
            <a:r>
              <a:rPr lang="en-US" sz="3200" dirty="0"/>
              <a:t>/</a:t>
            </a:r>
            <a:br>
              <a:rPr lang="en-US" sz="3200" dirty="0"/>
            </a:br>
            <a:r>
              <a:rPr lang="en-US" sz="3200" dirty="0"/>
              <a:t>Could you tell me how to get to the train station? </a:t>
            </a:r>
            <a:br>
              <a:rPr lang="en-US" sz="3200" dirty="0"/>
            </a:br>
            <a:r>
              <a:rPr lang="en-US" sz="3200" dirty="0"/>
              <a:t>/</a:t>
            </a:r>
            <a:r>
              <a:rPr lang="en-US" sz="3200" dirty="0" err="1"/>
              <a:t>kʊd</a:t>
            </a:r>
            <a:r>
              <a:rPr lang="en-US" sz="3200" dirty="0"/>
              <a:t> </a:t>
            </a:r>
            <a:r>
              <a:rPr lang="en-US" sz="3200" dirty="0" err="1"/>
              <a:t>ju</a:t>
            </a:r>
            <a:r>
              <a:rPr lang="en-US" sz="3200" dirty="0"/>
              <a:t>ː </a:t>
            </a:r>
            <a:r>
              <a:rPr lang="en-US" sz="3200" dirty="0" err="1"/>
              <a:t>tel</a:t>
            </a:r>
            <a:r>
              <a:rPr lang="en-US" sz="3200" dirty="0"/>
              <a:t> mi </a:t>
            </a:r>
            <a:r>
              <a:rPr lang="en-US" sz="3200" dirty="0" err="1"/>
              <a:t>haʊ</a:t>
            </a:r>
            <a:r>
              <a:rPr lang="en-US" sz="3200" dirty="0"/>
              <a:t> </a:t>
            </a:r>
            <a:r>
              <a:rPr lang="en-US" sz="3200" dirty="0" err="1"/>
              <a:t>tə</a:t>
            </a:r>
            <a:r>
              <a:rPr lang="en-US" sz="3200" dirty="0"/>
              <a:t> get </a:t>
            </a:r>
            <a:r>
              <a:rPr lang="en-US" sz="3200" dirty="0" err="1"/>
              <a:t>tə</a:t>
            </a:r>
            <a:r>
              <a:rPr lang="en-US" sz="3200" dirty="0"/>
              <a:t> </a:t>
            </a:r>
            <a:r>
              <a:rPr lang="en-US" sz="3200" dirty="0" err="1"/>
              <a:t>ðə</a:t>
            </a:r>
            <a:r>
              <a:rPr lang="en-US" sz="3200" dirty="0"/>
              <a:t> </a:t>
            </a:r>
            <a:r>
              <a:rPr lang="en-US" sz="3200" dirty="0" err="1"/>
              <a:t>treɪn</a:t>
            </a:r>
            <a:r>
              <a:rPr lang="en-US" sz="3200" dirty="0"/>
              <a:t> ˈ</a:t>
            </a:r>
            <a:r>
              <a:rPr lang="en-US" sz="3200" dirty="0" err="1"/>
              <a:t>steɪʃn</a:t>
            </a:r>
            <a:r>
              <a:rPr lang="en-US" sz="3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71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3084499" cy="796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smtClean="0">
                <a:solidFill>
                  <a:srgbClr val="7030A0"/>
                </a:solidFill>
                <a:latin typeface=".VnRevueH" pitchFamily="34" charset="0"/>
              </a:rPr>
              <a:t>HOMEWORK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7933390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Learn new words by heart.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Prepare Unit 5: Closer look 2 (P51, 52)</a:t>
            </a:r>
          </a:p>
          <a:p>
            <a:pPr lvl="0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a) Find the short adjectives.</a:t>
            </a:r>
            <a:endParaRPr lang="vi-VN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b) Collect the signs of the traffic</a:t>
            </a:r>
            <a:r>
              <a:rPr lang="en-US" sz="3500" dirty="0" smtClean="0"/>
              <a:t>.</a:t>
            </a:r>
            <a:endParaRPr lang="vi-VN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" name="AutoShape 16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8382000" y="6172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1066800" y="60960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50000" y="53879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322263" y="276225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9" name="AutoShape 16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8534400" y="936625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1219200" y="860425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6502400" y="152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10593" y="381000"/>
            <a:ext cx="2729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game: </a:t>
            </a:r>
            <a:endParaRPr lang="en-US" sz="5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524000"/>
            <a:ext cx="6478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PASSING THE BALL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937331" y="3007894"/>
            <a:ext cx="4643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You pass the ball around the class and listen to the song..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k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WordArt 14" descr="Purple mesh"/>
          <p:cNvSpPr>
            <a:spLocks noChangeArrowheads="1" noChangeShapeType="1" noTextEdit="1"/>
          </p:cNvSpPr>
          <p:nvPr/>
        </p:nvSpPr>
        <p:spPr bwMode="auto">
          <a:xfrm>
            <a:off x="1447800" y="1676400"/>
            <a:ext cx="6172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cademy Engraved LET"/>
              </a:rPr>
              <a:t>Thank you</a:t>
            </a:r>
          </a:p>
          <a:p>
            <a:pPr algn="ctr"/>
            <a:r>
              <a:rPr lang="en-US" sz="32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cademy Engraved LET"/>
              </a:rPr>
              <a:t> for your attendance!</a:t>
            </a:r>
            <a:endParaRPr lang="vi-VN" sz="3200" kern="10">
              <a:ln w="12700">
                <a:solidFill>
                  <a:srgbClr val="FF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cademy Engraved LET"/>
            </a:endParaRPr>
          </a:p>
        </p:txBody>
      </p:sp>
      <p:pic>
        <p:nvPicPr>
          <p:cNvPr id="115716" name="Picture 38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04800"/>
            <a:ext cx="16764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29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019800"/>
            <a:ext cx="533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36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57200"/>
            <a:ext cx="4953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9" name="Picture 38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91200"/>
            <a:ext cx="16764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0" name="Picture 39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5257800"/>
            <a:ext cx="4953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1" name="Picture 41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33400"/>
            <a:ext cx="1066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2" name="Picture 33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28600"/>
            <a:ext cx="1143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3" name="Picture 35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33400"/>
            <a:ext cx="533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4" name="Picture 40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33400"/>
            <a:ext cx="68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5" name="Picture 40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905000"/>
            <a:ext cx="68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6" name="Picture 29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800600"/>
            <a:ext cx="533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7" name="Picture 33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"/>
            <a:ext cx="1143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8" name="Picture 35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876800"/>
            <a:ext cx="533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9" name="Picture 41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276600"/>
            <a:ext cx="1066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0" name="Picture 41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173788"/>
            <a:ext cx="10668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1" name="Picture 35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04800"/>
            <a:ext cx="533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2" name="Picture 35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495800"/>
            <a:ext cx="533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3" name="Picture 35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609600"/>
            <a:ext cx="533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4" name="Picture 35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066800"/>
            <a:ext cx="533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5" name="Picture 35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4038600"/>
            <a:ext cx="533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6" name="Picture 35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5943600"/>
            <a:ext cx="533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7" name="Picture 35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6019800"/>
            <a:ext cx="533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8" name="Picture 35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5181600"/>
            <a:ext cx="533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39" name="Picture 35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5791200"/>
            <a:ext cx="533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0" name="Picture 35" descr="Pictur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5715000"/>
            <a:ext cx="533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894187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smtClean="0">
                <a:solidFill>
                  <a:srgbClr val="7030A0"/>
                </a:solidFill>
                <a:latin typeface=".VnRevueH" pitchFamily="34" charset="0"/>
              </a:rPr>
              <a:t>UNIT 5</a:t>
            </a:r>
          </a:p>
          <a:p>
            <a:pPr>
              <a:lnSpc>
                <a:spcPct val="150000"/>
              </a:lnSpc>
            </a:pPr>
            <a:r>
              <a:rPr lang="en-US" sz="3500" b="1" dirty="0" smtClean="0">
                <a:solidFill>
                  <a:srgbClr val="7030A0"/>
                </a:solidFill>
                <a:latin typeface=".VnRevueH" pitchFamily="34" charset="0"/>
              </a:rPr>
              <a:t> NATURAL WONDERS OF THE WORLD</a:t>
            </a:r>
          </a:p>
          <a:p>
            <a:pPr algn="ctr">
              <a:lnSpc>
                <a:spcPct val="150000"/>
              </a:lnSpc>
            </a:pPr>
            <a:r>
              <a:rPr lang="en-US" sz="3500" b="1" dirty="0" smtClean="0">
                <a:solidFill>
                  <a:srgbClr val="FF0000"/>
                </a:solidFill>
                <a:latin typeface=".VnRevueH" pitchFamily="34" charset="0"/>
              </a:rPr>
              <a:t>LESSON 2</a:t>
            </a:r>
          </a:p>
          <a:p>
            <a:pPr algn="ctr">
              <a:lnSpc>
                <a:spcPct val="150000"/>
              </a:lnSpc>
            </a:pPr>
            <a:r>
              <a:rPr lang="en-US" sz="3500" b="1" dirty="0" smtClean="0">
                <a:solidFill>
                  <a:srgbClr val="FF0000"/>
                </a:solidFill>
                <a:latin typeface=".VnRevueH" pitchFamily="34" charset="0"/>
              </a:rPr>
              <a:t>CLOSER LOOK 1 (P50)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4" name="AutoShape 16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8382000" y="6172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66800" y="60960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6350000" y="53879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322263" y="276225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8" name="AutoShape 16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8534400" y="936625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1219200" y="860425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6502400" y="152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6781800" y="3733800"/>
            <a:ext cx="2286000" cy="1472165"/>
            <a:chOff x="6781800" y="152400"/>
            <a:chExt cx="2286000" cy="1554187"/>
          </a:xfrm>
        </p:grpSpPr>
        <p:pic>
          <p:nvPicPr>
            <p:cNvPr id="5" name="Picture 4" descr="ké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600" y="152400"/>
              <a:ext cx="1981200" cy="1524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81800" y="1219200"/>
              <a:ext cx="301686" cy="48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Revue" pitchFamily="34" charset="0"/>
                </a:rPr>
                <a:t>6</a:t>
              </a:r>
              <a:endParaRPr lang="vi-VN" sz="2400" dirty="0"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0" y="3581400"/>
            <a:ext cx="2133600" cy="1757065"/>
            <a:chOff x="76200" y="3276600"/>
            <a:chExt cx="2206686" cy="1757065"/>
          </a:xfrm>
        </p:grpSpPr>
        <p:pic>
          <p:nvPicPr>
            <p:cNvPr id="6" name="Picture 5" descr="mieng dán urg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3276600"/>
              <a:ext cx="1905000" cy="174977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981200" y="4572000"/>
              <a:ext cx="301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Revue" pitchFamily="34" charset="0"/>
                </a:rPr>
                <a:t>5</a:t>
              </a:r>
              <a:endParaRPr lang="vi-VN" sz="2400" dirty="0"/>
            </a:p>
          </p:txBody>
        </p:sp>
      </p:grpSp>
      <p:grpSp>
        <p:nvGrpSpPr>
          <p:cNvPr id="4" name="Group 42"/>
          <p:cNvGrpSpPr/>
          <p:nvPr/>
        </p:nvGrpSpPr>
        <p:grpSpPr>
          <a:xfrm>
            <a:off x="0" y="76200"/>
            <a:ext cx="1981200" cy="1613024"/>
            <a:chOff x="0" y="76200"/>
            <a:chExt cx="1981200" cy="1613024"/>
          </a:xfrm>
        </p:grpSpPr>
        <p:pic>
          <p:nvPicPr>
            <p:cNvPr id="7" name="Picture 6" descr="kem chong na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6200"/>
              <a:ext cx="1828800" cy="1600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679514" y="1227559"/>
              <a:ext cx="301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Revue" pitchFamily="34" charset="0"/>
                </a:rPr>
                <a:t>1</a:t>
              </a:r>
              <a:endParaRPr lang="vi-VN" sz="2400" dirty="0"/>
            </a:p>
          </p:txBody>
        </p:sp>
      </p:grpSp>
      <p:grpSp>
        <p:nvGrpSpPr>
          <p:cNvPr id="20" name="Group 43"/>
          <p:cNvGrpSpPr/>
          <p:nvPr/>
        </p:nvGrpSpPr>
        <p:grpSpPr>
          <a:xfrm>
            <a:off x="6705600" y="0"/>
            <a:ext cx="2438400" cy="1981200"/>
            <a:chOff x="6705600" y="0"/>
            <a:chExt cx="2438400" cy="1981200"/>
          </a:xfrm>
        </p:grpSpPr>
        <p:pic>
          <p:nvPicPr>
            <p:cNvPr id="8" name="Picture 7" descr="túi ngủ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75145" y="0"/>
              <a:ext cx="1768855" cy="19812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705600" y="1219200"/>
              <a:ext cx="2819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Revue" pitchFamily="34" charset="0"/>
                </a:rPr>
                <a:t>2</a:t>
              </a:r>
              <a:endParaRPr lang="vi-VN" sz="2400" dirty="0"/>
            </a:p>
          </p:txBody>
        </p:sp>
      </p:grpSp>
      <p:grpSp>
        <p:nvGrpSpPr>
          <p:cNvPr id="21" name="Group 44"/>
          <p:cNvGrpSpPr/>
          <p:nvPr/>
        </p:nvGrpSpPr>
        <p:grpSpPr>
          <a:xfrm>
            <a:off x="0" y="1828800"/>
            <a:ext cx="2015797" cy="1604665"/>
            <a:chOff x="0" y="1828800"/>
            <a:chExt cx="2015797" cy="1604665"/>
          </a:xfrm>
        </p:grpSpPr>
        <p:pic>
          <p:nvPicPr>
            <p:cNvPr id="9" name="Picture 8" descr="ủng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1828800"/>
              <a:ext cx="1828800" cy="1524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676400" y="2971800"/>
              <a:ext cx="339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Revue" pitchFamily="34" charset="0"/>
                </a:rPr>
                <a:t>3</a:t>
              </a:r>
              <a:endParaRPr lang="vi-VN" sz="2400" dirty="0"/>
            </a:p>
          </p:txBody>
        </p:sp>
      </p:grpSp>
      <p:grpSp>
        <p:nvGrpSpPr>
          <p:cNvPr id="22" name="Group 28"/>
          <p:cNvGrpSpPr/>
          <p:nvPr/>
        </p:nvGrpSpPr>
        <p:grpSpPr>
          <a:xfrm>
            <a:off x="0" y="5410200"/>
            <a:ext cx="2133600" cy="1447800"/>
            <a:chOff x="0" y="5410200"/>
            <a:chExt cx="2359086" cy="1447800"/>
          </a:xfrm>
        </p:grpSpPr>
        <p:pic>
          <p:nvPicPr>
            <p:cNvPr id="11" name="Picture 10" descr="la ban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5410200"/>
              <a:ext cx="1774723" cy="14478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057400" y="6248400"/>
              <a:ext cx="301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.VnRevue" pitchFamily="34" charset="0"/>
                </a:rPr>
                <a:t>7</a:t>
              </a:r>
              <a:endParaRPr lang="vi-VN" sz="2400" dirty="0"/>
            </a:p>
          </p:txBody>
        </p:sp>
      </p:grpSp>
      <p:grpSp>
        <p:nvGrpSpPr>
          <p:cNvPr id="23" name="Group 26"/>
          <p:cNvGrpSpPr/>
          <p:nvPr/>
        </p:nvGrpSpPr>
        <p:grpSpPr>
          <a:xfrm>
            <a:off x="6705600" y="1828800"/>
            <a:ext cx="2362200" cy="1764254"/>
            <a:chOff x="6781800" y="5093746"/>
            <a:chExt cx="2362200" cy="1764254"/>
          </a:xfrm>
        </p:grpSpPr>
        <p:pic>
          <p:nvPicPr>
            <p:cNvPr id="10" name="Picture 9" descr="ba lo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15200" y="5093746"/>
              <a:ext cx="1828800" cy="176425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781800" y="6167735"/>
              <a:ext cx="301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Revue" pitchFamily="34" charset="0"/>
                </a:rPr>
                <a:t>4</a:t>
              </a:r>
              <a:endParaRPr lang="vi-VN" sz="24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124282" y="153418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 plaster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76523" y="1915180"/>
            <a:ext cx="2691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b. walking boots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02699" y="2286000"/>
            <a:ext cx="215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painkillers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24200" y="3743980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e. scissors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4200" y="3286780"/>
            <a:ext cx="2143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d. sun cream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24200" y="4201180"/>
            <a:ext cx="23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f. sleeping bag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24200" y="5191780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g. backpack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24200" y="5648980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h. compass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57400" y="51137"/>
            <a:ext cx="5029200" cy="1015663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Exercise 1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Match the items 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		with the pictures</a:t>
            </a:r>
            <a:r>
              <a:rPr lang="en-US" dirty="0" smtClean="0"/>
              <a:t>.</a:t>
            </a:r>
            <a:endParaRPr lang="vi-VN" dirty="0"/>
          </a:p>
        </p:txBody>
      </p:sp>
      <p:grpSp>
        <p:nvGrpSpPr>
          <p:cNvPr id="24" name="Group 45"/>
          <p:cNvGrpSpPr/>
          <p:nvPr/>
        </p:nvGrpSpPr>
        <p:grpSpPr>
          <a:xfrm>
            <a:off x="6781800" y="5326380"/>
            <a:ext cx="2362200" cy="1455420"/>
            <a:chOff x="6781800" y="5326380"/>
            <a:chExt cx="2362200" cy="1455420"/>
          </a:xfrm>
        </p:grpSpPr>
        <p:sp>
          <p:nvSpPr>
            <p:cNvPr id="12" name="TextBox 11"/>
            <p:cNvSpPr txBox="1"/>
            <p:nvPr/>
          </p:nvSpPr>
          <p:spPr>
            <a:xfrm>
              <a:off x="6781800" y="6172200"/>
              <a:ext cx="292528" cy="46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Revue" pitchFamily="34" charset="0"/>
                </a:rPr>
                <a:t>8</a:t>
              </a:r>
              <a:endParaRPr lang="vi-VN" sz="2400" dirty="0"/>
            </a:p>
          </p:txBody>
        </p:sp>
        <p:pic>
          <p:nvPicPr>
            <p:cNvPr id="41" name="Picture 40" descr="images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32320" y="5326380"/>
              <a:ext cx="2011680" cy="14554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-3.00578E-6 C -0.04895 -0.12809 -0.09774 -0.25549 -0.11718 -0.3058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15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406 -0.04508 C 0.06945 -0.20809 0.12483 -0.37086 0.14688 -0.43607 " pathEditMode="relative" ptsTypes="aA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 -4.21965E-6 C -0.06701 0.05735 -0.10885 0.11492 -0.12535 0.13804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6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3.46821E-7 C 0.07187 -0.14197 0.14375 -0.28324 0.17274 -0.3391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2.89017E-6 C -0.03993 0.19607 -0.07986 0.39237 -0.09584 0.47099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235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289 0.03885 C 0.11528 0.07977 0.18768 0.1207 0.21667 0.13711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49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6 0.02705 C -0.07274 0.04786 -0.09948 0.0689 -0.11007 0.0772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25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518 0.05896 C 0.08802 0.26821 0.15087 0.47745 0.17604 0.5611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251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>
            <a:hlinkClick r:id="rId2" action="ppaction://hlinkfile"/>
          </p:cNvPr>
          <p:cNvSpPr/>
          <p:nvPr/>
        </p:nvSpPr>
        <p:spPr>
          <a:xfrm>
            <a:off x="8229600" y="76200"/>
            <a:ext cx="9144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3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152400"/>
            <a:ext cx="4358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What is Tuan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1534" y="1073986"/>
            <a:ext cx="4740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Where is Ayres Rock?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3620869"/>
            <a:ext cx="8791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How did we get to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 weeks ago?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054" y="4611469"/>
            <a:ext cx="9174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should we bring when we go on a picnic?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454" y="5412938"/>
            <a:ext cx="553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How was the trip to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454" y="6364069"/>
            <a:ext cx="9174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should we bring when we go on a picnic??</a:t>
            </a:r>
          </a:p>
        </p:txBody>
      </p:sp>
      <p:sp>
        <p:nvSpPr>
          <p:cNvPr id="8" name="Right Arrow 7">
            <a:hlinkClick r:id="rId2" action="ppaction://hlinkfile"/>
          </p:cNvPr>
          <p:cNvSpPr/>
          <p:nvPr/>
        </p:nvSpPr>
        <p:spPr>
          <a:xfrm>
            <a:off x="7938377" y="57361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NEN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effectLst>
            <a:outerShdw dist="35921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endParaRPr lang="en-US" sz="4000" b="1">
              <a:latin typeface=".VnArial" pitchFamily="34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066800" y="1066800"/>
            <a:ext cx="3505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200" b="1" dirty="0">
                <a:solidFill>
                  <a:srgbClr val="800080"/>
                </a:solidFill>
                <a:latin typeface=".VnAristote" pitchFamily="34" charset="0"/>
              </a:rPr>
              <a:t>Unit </a:t>
            </a:r>
            <a:r>
              <a:rPr lang="en-US" sz="7200" b="1" dirty="0" smtClean="0">
                <a:solidFill>
                  <a:srgbClr val="800080"/>
                </a:solidFill>
                <a:latin typeface=".VnAristote" pitchFamily="34" charset="0"/>
              </a:rPr>
              <a:t>5:</a:t>
            </a:r>
            <a:endParaRPr lang="en-US" sz="7200" b="1" dirty="0">
              <a:solidFill>
                <a:srgbClr val="800080"/>
              </a:solidFill>
              <a:latin typeface=".VnAristote" pitchFamily="34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2286000"/>
            <a:ext cx="8229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dirty="0" smtClean="0">
                <a:solidFill>
                  <a:srgbClr val="0000CC"/>
                </a:solidFill>
                <a:latin typeface=".VnRevue" pitchFamily="34" charset="0"/>
              </a:rPr>
              <a:t>NATURAL WONDERS OF THE WORLD </a:t>
            </a:r>
            <a:endParaRPr lang="en-US" sz="5400" b="1" dirty="0">
              <a:solidFill>
                <a:srgbClr val="0000CC"/>
              </a:solidFill>
              <a:latin typeface=".VnRevue" pitchFamily="34" charset="0"/>
            </a:endParaRPr>
          </a:p>
        </p:txBody>
      </p:sp>
      <p:pic>
        <p:nvPicPr>
          <p:cNvPr id="50182" name="Picture 6" descr="XMASCA~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15000"/>
            <a:ext cx="2743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33400" y="4024313"/>
            <a:ext cx="7924800" cy="1785104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u="sng" dirty="0">
                <a:solidFill>
                  <a:srgbClr val="FF3300"/>
                </a:solidFill>
                <a:latin typeface="Times New Roman" pitchFamily="18" charset="0"/>
              </a:rPr>
              <a:t>LESSON 2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</a:rPr>
              <a:t> :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</a:rPr>
              <a:t>A CLOSER LOOK 1 (</a:t>
            </a:r>
            <a:r>
              <a:rPr lang="en-US" sz="4400" b="1" dirty="0" smtClean="0">
                <a:solidFill>
                  <a:srgbClr val="FF3300"/>
                </a:solidFill>
                <a:latin typeface="Times New Roman" pitchFamily="18" charset="0"/>
              </a:rPr>
              <a:t>P.50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2819400" y="228600"/>
            <a:ext cx="5410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Tuesday, November 15</a:t>
            </a:r>
            <a:r>
              <a:rPr lang="en-US" sz="2800" b="1" baseline="30000" dirty="0" smtClean="0">
                <a:solidFill>
                  <a:srgbClr val="C00000"/>
                </a:solidFill>
                <a:latin typeface="Times New Roman" pitchFamily="18" charset="0"/>
              </a:rPr>
              <a:t>th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2016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5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  <p:bldP spid="50183" grpId="0"/>
      <p:bldP spid="501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546" y="1375611"/>
            <a:ext cx="2215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laster (n)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last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3400" y="13716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5599" y="1981200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ainkillers (n)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ainkiller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3400" y="1981200"/>
            <a:ext cx="609600" cy="609600"/>
          </a:xfrm>
          <a:prstGeom prst="rect">
            <a:avLst/>
          </a:prstGeom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8" r="-2583"/>
          <a:stretch/>
        </p:blipFill>
        <p:spPr bwMode="auto">
          <a:xfrm>
            <a:off x="6477000" y="152400"/>
            <a:ext cx="1920240" cy="250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4608" y="2590800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walking boots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walking boot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3400" y="25908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95550"/>
            <a:ext cx="2838450" cy="3067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3048000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leeping bag (n)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sleeping bag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3400" y="30480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33400"/>
            <a:ext cx="2865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Vocabulary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la ban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77000" y="4876800"/>
            <a:ext cx="1920240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4608" y="3505200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compass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mpass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3400" y="350520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47800" y="3962400"/>
            <a:ext cx="2330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un cream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sun cream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3400" y="396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0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9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2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0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9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15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  <p:bldP spid="4" grpId="0"/>
      <p:bldP spid="6" grpId="0"/>
      <p:bldP spid="10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858000" y="152400"/>
            <a:ext cx="2286000" cy="1472165"/>
            <a:chOff x="6781800" y="152400"/>
            <a:chExt cx="2286000" cy="1554187"/>
          </a:xfrm>
        </p:grpSpPr>
        <p:pic>
          <p:nvPicPr>
            <p:cNvPr id="5" name="Picture 4" descr="ké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600" y="152400"/>
              <a:ext cx="1981200" cy="1524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81800" y="1219200"/>
              <a:ext cx="301686" cy="48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Revue" pitchFamily="34" charset="0"/>
                </a:rPr>
                <a:t>2</a:t>
              </a:r>
              <a:endParaRPr lang="vi-VN" sz="2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1524000"/>
            <a:ext cx="2133600" cy="1757065"/>
            <a:chOff x="76200" y="3276600"/>
            <a:chExt cx="2206686" cy="1757065"/>
          </a:xfrm>
        </p:grpSpPr>
        <p:pic>
          <p:nvPicPr>
            <p:cNvPr id="6" name="Picture 5" descr="mieng dán urg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3276600"/>
              <a:ext cx="1905000" cy="174977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981200" y="4572000"/>
              <a:ext cx="301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Revue" pitchFamily="34" charset="0"/>
                </a:rPr>
                <a:t>3</a:t>
              </a:r>
              <a:endParaRPr lang="vi-VN" sz="24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934200" y="1752600"/>
            <a:ext cx="2209800" cy="1604665"/>
            <a:chOff x="6934200" y="1752600"/>
            <a:chExt cx="2209800" cy="1604665"/>
          </a:xfrm>
        </p:grpSpPr>
        <p:pic>
          <p:nvPicPr>
            <p:cNvPr id="7" name="Picture 6" descr="kem chong na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5200" y="1752600"/>
              <a:ext cx="1828800" cy="1600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934200" y="2895600"/>
              <a:ext cx="301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Revue" pitchFamily="34" charset="0"/>
                </a:rPr>
                <a:t>4</a:t>
              </a:r>
              <a:endParaRPr lang="vi-VN" sz="2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9945" y="3352800"/>
            <a:ext cx="1997455" cy="1981200"/>
            <a:chOff x="59945" y="3200400"/>
            <a:chExt cx="1997455" cy="1981200"/>
          </a:xfrm>
        </p:grpSpPr>
        <p:pic>
          <p:nvPicPr>
            <p:cNvPr id="8" name="Picture 7" descr="túi ngủ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45" y="3200400"/>
              <a:ext cx="1768855" cy="19812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775424" y="4419600"/>
              <a:ext cx="2819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Revue" pitchFamily="34" charset="0"/>
                </a:rPr>
                <a:t>5</a:t>
              </a:r>
              <a:endParaRPr lang="vi-VN" sz="2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975803" y="3581400"/>
            <a:ext cx="2168197" cy="1528465"/>
            <a:chOff x="6975803" y="3581400"/>
            <a:chExt cx="2168197" cy="1528465"/>
          </a:xfrm>
        </p:grpSpPr>
        <p:pic>
          <p:nvPicPr>
            <p:cNvPr id="9" name="Picture 8" descr="ủng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15200" y="3581400"/>
              <a:ext cx="1828800" cy="1524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75803" y="4648200"/>
              <a:ext cx="339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Revue" pitchFamily="34" charset="0"/>
                </a:rPr>
                <a:t>6</a:t>
              </a:r>
              <a:endParaRPr lang="vi-VN" sz="24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086600" y="5334000"/>
            <a:ext cx="1986092" cy="1447800"/>
            <a:chOff x="7086600" y="5334000"/>
            <a:chExt cx="1986092" cy="1447800"/>
          </a:xfrm>
        </p:grpSpPr>
        <p:pic>
          <p:nvPicPr>
            <p:cNvPr id="11" name="Picture 10" descr="la ban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67600" y="5334000"/>
              <a:ext cx="1605092" cy="14478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086600" y="6172200"/>
              <a:ext cx="27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Revue" pitchFamily="34" charset="0"/>
                </a:rPr>
                <a:t>8</a:t>
              </a:r>
              <a:endParaRPr lang="vi-VN" sz="2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14" y="5105400"/>
            <a:ext cx="2130486" cy="1764254"/>
            <a:chOff x="-76200" y="5093746"/>
            <a:chExt cx="2130486" cy="1764254"/>
          </a:xfrm>
        </p:grpSpPr>
        <p:pic>
          <p:nvPicPr>
            <p:cNvPr id="10" name="Picture 9" descr="ba lo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76200" y="5093746"/>
              <a:ext cx="1828800" cy="176425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752600" y="6243935"/>
              <a:ext cx="3016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Revue" pitchFamily="34" charset="0"/>
                </a:rPr>
                <a:t>7</a:t>
              </a:r>
              <a:endParaRPr lang="vi-VN" sz="24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124282" y="153418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 plaster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76523" y="1915180"/>
            <a:ext cx="2691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b. walking boots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02699" y="2286000"/>
            <a:ext cx="215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painkillers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24200" y="3743980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e. scissors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4200" y="3286780"/>
            <a:ext cx="2143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d. sun cream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24200" y="4201180"/>
            <a:ext cx="23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f. sleeping bag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24200" y="5191780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g. backpack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24200" y="5648980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h. compass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57400" y="51137"/>
            <a:ext cx="5029200" cy="1015663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Exercise 1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Match the items 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		with the pictures</a:t>
            </a:r>
            <a:r>
              <a:rPr lang="en-US" dirty="0" smtClean="0"/>
              <a:t>.</a:t>
            </a:r>
            <a:endParaRPr lang="vi-VN" dirty="0"/>
          </a:p>
        </p:txBody>
      </p:sp>
      <p:grpSp>
        <p:nvGrpSpPr>
          <p:cNvPr id="51" name="Group 50"/>
          <p:cNvGrpSpPr/>
          <p:nvPr/>
        </p:nvGrpSpPr>
        <p:grpSpPr>
          <a:xfrm>
            <a:off x="45720" y="0"/>
            <a:ext cx="2075608" cy="1527046"/>
            <a:chOff x="45720" y="0"/>
            <a:chExt cx="2075608" cy="1527046"/>
          </a:xfrm>
        </p:grpSpPr>
        <p:sp>
          <p:nvSpPr>
            <p:cNvPr id="12" name="TextBox 11"/>
            <p:cNvSpPr txBox="1"/>
            <p:nvPr/>
          </p:nvSpPr>
          <p:spPr>
            <a:xfrm>
              <a:off x="1828800" y="1066800"/>
              <a:ext cx="292528" cy="46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.VnRevue" pitchFamily="34" charset="0"/>
                </a:rPr>
                <a:t>1</a:t>
              </a:r>
              <a:endParaRPr lang="vi-VN" sz="2400" dirty="0"/>
            </a:p>
          </p:txBody>
        </p:sp>
        <p:pic>
          <p:nvPicPr>
            <p:cNvPr id="41" name="Picture 40" descr="images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720" y="0"/>
              <a:ext cx="1783080" cy="14554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2.89017E-6 C -0.03993 0.07122 -0.07986 0.14266 -0.09584 0.1713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8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0.02705 C 0.09358 -0.13942 0.18733 -0.30589 0.225 -0.3724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1.7341E-6 C -0.04479 -0.07145 -0.08958 -0.14289 -0.10729 -0.1713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-8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55556E-7 -0.02844 C -0.05295 0.00162 -0.1059 0.03145 -0.12691 0.0437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36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3.46821E-7 C -0.04271 0.05295 -0.08525 0.1059 -0.10226 0.1269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6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0.02705 C 0.1 0.04069 0.20018 0.0548 0.23993 0.06035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7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16667E-6 -3.00578E-6 C 0.07622 -0.02612 0.15243 -0.05179 0.18282 -0.06173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31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35 -4.21965E-6 C 0.04757 0.15399 0.12031 0.30891 0.14931 0.3711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185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57400" y="1143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137"/>
            <a:ext cx="9144000" cy="1015663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Exercise 2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Use the items in exercise 1 to complete the 		following sentences.</a:t>
            </a:r>
            <a:endParaRPr lang="vi-VN" dirty="0"/>
          </a:p>
        </p:txBody>
      </p:sp>
      <p:pic>
        <p:nvPicPr>
          <p:cNvPr id="8" name="Picture 7" descr="ké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838200" cy="684019"/>
          </a:xfrm>
          <a:prstGeom prst="rect">
            <a:avLst/>
          </a:prstGeom>
        </p:spPr>
      </p:pic>
      <p:pic>
        <p:nvPicPr>
          <p:cNvPr id="11" name="Picture 10" descr="mieng dán ur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19200"/>
            <a:ext cx="990600" cy="685800"/>
          </a:xfrm>
          <a:prstGeom prst="rect">
            <a:avLst/>
          </a:prstGeom>
        </p:spPr>
      </p:pic>
      <p:pic>
        <p:nvPicPr>
          <p:cNvPr id="14" name="Picture 13" descr="kem chong n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143000"/>
            <a:ext cx="762000" cy="762000"/>
          </a:xfrm>
          <a:prstGeom prst="rect">
            <a:avLst/>
          </a:prstGeom>
        </p:spPr>
      </p:pic>
      <p:pic>
        <p:nvPicPr>
          <p:cNvPr id="17" name="Picture 16" descr="túi ngủ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840" y="1219200"/>
            <a:ext cx="949560" cy="762000"/>
          </a:xfrm>
          <a:prstGeom prst="rect">
            <a:avLst/>
          </a:prstGeom>
        </p:spPr>
      </p:pic>
      <p:pic>
        <p:nvPicPr>
          <p:cNvPr id="20" name="Picture 19" descr="ủ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1142999"/>
            <a:ext cx="838200" cy="838201"/>
          </a:xfrm>
          <a:prstGeom prst="rect">
            <a:avLst/>
          </a:prstGeom>
        </p:spPr>
      </p:pic>
      <p:pic>
        <p:nvPicPr>
          <p:cNvPr id="23" name="Picture 22" descr="la ba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1209835"/>
            <a:ext cx="838200" cy="771365"/>
          </a:xfrm>
          <a:prstGeom prst="rect">
            <a:avLst/>
          </a:prstGeom>
        </p:spPr>
      </p:pic>
      <p:pic>
        <p:nvPicPr>
          <p:cNvPr id="26" name="Picture 25" descr="ba l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0" y="1219200"/>
            <a:ext cx="914400" cy="80054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0" y="2286000"/>
            <a:ext cx="914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We’re lost. Pass me the …………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It’s so hot today. I need to take some ……………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My head hurts. I need to take a ……………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 finished packing. All my things are in my ………...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 walked too much. I need to put a ……………….…. on my foot.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99" y="1143001"/>
            <a:ext cx="908501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67200" y="2362200"/>
            <a:ext cx="1572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compas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vi-VN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3124200"/>
            <a:ext cx="19410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 cream</a:t>
            </a:r>
            <a:endParaRPr lang="vi-VN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3962400"/>
            <a:ext cx="19383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painkillers</a:t>
            </a:r>
            <a:endParaRPr lang="vi-VN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4648200"/>
            <a:ext cx="1904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back pack</a:t>
            </a:r>
            <a:endParaRPr lang="vi-VN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5095" y="5410200"/>
            <a:ext cx="2545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walking boots</a:t>
            </a:r>
            <a:endParaRPr lang="vi-VN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33400" y="2971800"/>
            <a:ext cx="1447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8 C -0.11337 0.05526 -0.22604 0.11121 -0.27084 0.1338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208E-6 C 0.1493 0.10635 0.29861 0.21271 0.35833 0.2552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68208E-6 C 0.25972 0.15237 0.52014 0.30474 0.62465 0.3662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4971E-6 C -0.01424 0.19306 -0.02795 0.38613 -0.03333 0.46335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5087E-6 C 0.02517 0.24255 0.05121 0.48555 0.0625 0.5826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608</Words>
  <Application>Microsoft Office PowerPoint</Application>
  <PresentationFormat>On-screen Show (4:3)</PresentationFormat>
  <Paragraphs>140</Paragraphs>
  <Slides>22</Slides>
  <Notes>3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cuong</dc:creator>
  <cp:lastModifiedBy>AutoBVT</cp:lastModifiedBy>
  <cp:revision>175</cp:revision>
  <dcterms:created xsi:type="dcterms:W3CDTF">2014-10-23T15:25:13Z</dcterms:created>
  <dcterms:modified xsi:type="dcterms:W3CDTF">2016-11-14T12:52:15Z</dcterms:modified>
</cp:coreProperties>
</file>